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62" r:id="rId5"/>
    <p:sldId id="260" r:id="rId6"/>
    <p:sldId id="269" r:id="rId7"/>
    <p:sldId id="259" r:id="rId8"/>
    <p:sldId id="261" r:id="rId9"/>
    <p:sldId id="263" r:id="rId10"/>
    <p:sldId id="264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10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82" autoAdjust="0"/>
    <p:restoredTop sz="94684"/>
  </p:normalViewPr>
  <p:slideViewPr>
    <p:cSldViewPr snapToGrid="0">
      <p:cViewPr>
        <p:scale>
          <a:sx n="45" d="100"/>
          <a:sy n="45" d="100"/>
        </p:scale>
        <p:origin x="344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8EF0-BFB9-79C9-43B6-9E341FCC0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F6B6E-425C-F857-C87E-B4028CE3A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DA400-3D9C-2132-1626-7DA32B89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6EF92-81C5-E613-9115-08EB7DA4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AEF7-4F4E-8AA6-24B8-5E312775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4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8719-D67B-7C57-FDCB-17978A93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2D340-598B-4A3C-F32C-1ED2F0B0C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3EB67-6558-D800-F46A-4B425A36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09F5C-7ACF-8216-6108-B37DC832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5477-9402-690D-04B7-2B002C2E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71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45764-10FB-B1FB-FADD-0E0DFBE3B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BF657-11AE-A9D0-D995-57D770C6B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0FD8-9904-2981-4BBC-E1C9910F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44DFE-BCB4-CFB1-843F-341790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07A3D-B080-331A-2177-F14E8902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21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B42D-67F2-C4D2-F4D0-A3020977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645D-80C2-88C6-9B2D-C5217E22F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F06BC-DE7A-8E4D-ABC9-31DA1FFB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68BC8-9879-6710-61AA-683FB865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00E81-F83A-03FD-0410-06287AA9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7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9C08-22DE-C636-EE44-A556E0C3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DE469-6850-E30C-9F8B-B0C31863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22DB1-4842-9BF5-6B10-7A820D8F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315AC-99D6-A4D3-8A11-FB91768D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6-1133-D9F0-4A62-BF6A3A36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33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BF5A-92D6-0170-9962-ED9C24C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7CA7-2A77-0BF8-2B54-596FAB6ED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AD3C7-AF9D-1156-8FCD-4D2571572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98E7C-7EB5-E289-3FB6-FC2775F8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EF11A-689C-B991-C37D-57F4E23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16025-833A-1032-CBB1-DDDF1DB8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8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393D-46A5-8EA2-7A01-DF999DC0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DE8A7-5660-3887-B369-C61A06BBD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F70C6-9BB8-66CB-1D39-38050C94F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6D584-059A-CA5C-457B-21A619C41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64202-F08B-91AB-60DA-956676837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F4A6A-A85E-C3EF-0CBC-5152C94A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26D74-DAB6-3C93-F846-8BF93D5C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8A9EC-0959-89D0-0E8C-5DDB77F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2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9638-D4D3-E438-DDB4-B3AAE9A1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6927B-E4ED-C849-87A9-BAA0EE49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7770B-5C46-B1A0-36A7-60CC8384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97E59-60B2-C751-3E6E-F14BA820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81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62316-5E12-82E8-CBBE-1F321374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6783B-9692-F197-3D40-530852BAD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83F3-970A-6968-BE40-723E0D43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0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3F6A-DE4B-B231-4F4F-BE9247B9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8A3D-394D-D3A9-17B8-D236F2EF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57F45-34F4-E575-F4C4-7FF54A3D1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1430B-6C9B-958E-F1AF-EBC8B013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DB71-405E-1305-9276-34DAA1C0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C040D-AEE4-4D04-6E46-0B9DE62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81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901B-AA13-BDA9-80AB-B66F5238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D97EA-B884-C365-FC00-B29110732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D717E-5FA5-BD49-3A96-7E3E6C794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DEA98-C42D-47A5-6D97-830B5E50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5327E-43EC-4309-BB90-76528692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02FAD-C02E-EA72-A005-63DF965B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98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33884-F208-D280-185F-1276A250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6012-87A5-2EB9-8AB7-7B3D0006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5E861-1CEB-207A-D68E-4838D7AEC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30B2F-2F5B-49A0-B272-0BBB5F74ACD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674A2-AC38-5220-4328-81D58FC6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2C3D-460C-69E3-C824-E6D2E6109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67C07-7980-49DE-B8BB-D38344CA0D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7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co.org.uk/for-organisations/law-enforcement/guide-to-le-processing/penalties/" TargetMode="External"/><Relationship Id="rId2" Type="http://schemas.openxmlformats.org/officeDocument/2006/relationships/hyperlink" Target="https://ico.org.uk/for-organisations/report-a-breach/personal-data-breach/personal-data-breaches-a-guid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hink/topics/information-securit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EE7A-969A-E86E-474D-525A40BF9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47" y="376975"/>
            <a:ext cx="5436079" cy="2429471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New England Hospital Security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8CC2A-52EE-927D-5299-A1BD92D69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448" y="3042897"/>
            <a:ext cx="5436079" cy="338097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(Talk about what it is, 1</a:t>
            </a:r>
            <a:r>
              <a:rPr lang="en-GB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its kind, opened Maidstone Kent, 4 may 2022 services for covid and provides 300 beds for rehabilitation)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579C7-E820-DFE2-B6B2-1EBAF0C3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97" r="7741"/>
          <a:stretch/>
        </p:blipFill>
        <p:spPr>
          <a:xfrm>
            <a:off x="6096000" y="437173"/>
            <a:ext cx="5712303" cy="51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0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0D60-DC68-9F10-3A96-9963BEDB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Identified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E1F1-DF5E-72EC-5FE7-A2D9EA97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639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End of Life</a:t>
            </a:r>
          </a:p>
          <a:p>
            <a:r>
              <a:rPr lang="en-GB" sz="2400" dirty="0"/>
              <a:t>Lack of Firewalls</a:t>
            </a:r>
          </a:p>
          <a:p>
            <a:r>
              <a:rPr lang="en-GB" sz="2400" dirty="0"/>
              <a:t>Lack of 2FA</a:t>
            </a:r>
          </a:p>
          <a:p>
            <a:r>
              <a:rPr lang="en-GB" sz="2400" dirty="0"/>
              <a:t>Insufficient Security and Access Control</a:t>
            </a:r>
          </a:p>
          <a:p>
            <a:r>
              <a:rPr lang="en-GB" sz="2400" dirty="0"/>
              <a:t>Lack of Antivirus</a:t>
            </a:r>
          </a:p>
          <a:p>
            <a:r>
              <a:rPr lang="en-GB" sz="2400" dirty="0"/>
              <a:t>Lack of Encryption</a:t>
            </a:r>
          </a:p>
          <a:p>
            <a:r>
              <a:rPr lang="en-GB" sz="2400" dirty="0"/>
              <a:t>Lack of Network Segmentation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</a:rPr>
              <a:t>These issues are easily </a:t>
            </a:r>
            <a:r>
              <a:rPr lang="en-GB" sz="2400" dirty="0" err="1">
                <a:solidFill>
                  <a:srgbClr val="FF0000"/>
                </a:solidFill>
              </a:rPr>
              <a:t>solveable</a:t>
            </a:r>
            <a:r>
              <a:rPr lang="en-GB" sz="2400" dirty="0">
                <a:solidFill>
                  <a:srgbClr val="FF0000"/>
                </a:solidFill>
              </a:rPr>
              <a:t> via the implementation of the lacking systems and the updating and improvement of current systems</a:t>
            </a:r>
          </a:p>
        </p:txBody>
      </p:sp>
    </p:spTree>
    <p:extLst>
      <p:ext uri="{BB962C8B-B14F-4D97-AF65-F5344CB8AC3E}">
        <p14:creationId xmlns:p14="http://schemas.microsoft.com/office/powerpoint/2010/main" val="90526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AAA-2A93-F458-D532-21B0019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3C96-813B-0349-FCEF-66B0F0616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Kali Linux </a:t>
            </a:r>
            <a:r>
              <a:rPr lang="en-GB" dirty="0">
                <a:solidFill>
                  <a:srgbClr val="FF0000"/>
                </a:solidFill>
              </a:rPr>
              <a:t>(Open source, modular and over 300 tools preinstalled for exploiting)</a:t>
            </a:r>
          </a:p>
          <a:p>
            <a:r>
              <a:rPr lang="en-GB" dirty="0"/>
              <a:t>nMap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&amp;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Metasploit </a:t>
            </a:r>
            <a:r>
              <a:rPr lang="en-GB" dirty="0">
                <a:solidFill>
                  <a:srgbClr val="FF0000"/>
                </a:solidFill>
              </a:rPr>
              <a:t>(Network scanning Windows 10 allowing Metasploit)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(Windows exploit via </a:t>
            </a:r>
            <a:r>
              <a:rPr lang="en-GB" dirty="0" err="1">
                <a:solidFill>
                  <a:srgbClr val="FF0000"/>
                </a:solidFill>
              </a:rPr>
              <a:t>EternalBlue</a:t>
            </a:r>
            <a:r>
              <a:rPr lang="en-GB" dirty="0">
                <a:solidFill>
                  <a:srgbClr val="FF0000"/>
                </a:solidFill>
              </a:rPr>
              <a:t>)</a:t>
            </a:r>
            <a:endParaRPr lang="en-GB" dirty="0"/>
          </a:p>
          <a:p>
            <a:r>
              <a:rPr lang="en-GB" dirty="0"/>
              <a:t>TheHarvester </a:t>
            </a:r>
            <a:r>
              <a:rPr lang="en-GB" dirty="0">
                <a:solidFill>
                  <a:srgbClr val="FF0000"/>
                </a:solidFill>
              </a:rPr>
              <a:t>(Sniffing data, acquiring emails, domains, hosts etc)</a:t>
            </a:r>
            <a:endParaRPr lang="en-GB" dirty="0"/>
          </a:p>
          <a:p>
            <a:r>
              <a:rPr lang="en-GB" dirty="0"/>
              <a:t>ShellPhish </a:t>
            </a:r>
            <a:r>
              <a:rPr lang="en-GB" dirty="0">
                <a:solidFill>
                  <a:srgbClr val="FF0000"/>
                </a:solidFill>
              </a:rPr>
              <a:t>(Phishing to take input logins from mimic site)</a:t>
            </a:r>
            <a:endParaRPr lang="en-GB" dirty="0"/>
          </a:p>
          <a:p>
            <a:r>
              <a:rPr lang="en-GB" dirty="0"/>
              <a:t>SQL Map </a:t>
            </a:r>
            <a:r>
              <a:rPr lang="en-GB" dirty="0">
                <a:solidFill>
                  <a:srgbClr val="FF0000"/>
                </a:solidFill>
              </a:rPr>
              <a:t>(SQL Injections to acquire database info)</a:t>
            </a:r>
          </a:p>
          <a:p>
            <a:r>
              <a:rPr lang="en-GB" dirty="0"/>
              <a:t>OpenVAS performs vulnerability scans and makes reports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77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B54-3D5E-63C8-9400-69D38043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Damages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9A02-18B4-D3C0-EE60-138326F7D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Legal repercussions for not following guidelines </a:t>
            </a:r>
            <a:r>
              <a:rPr lang="en-GB" dirty="0">
                <a:solidFill>
                  <a:srgbClr val="FF0000"/>
                </a:solidFill>
              </a:rPr>
              <a:t>(report breaches to supervisory authority with 72 hours </a:t>
            </a:r>
            <a:r>
              <a:rPr lang="en-GB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Personal data breaches: a guide | ICO</a:t>
            </a:r>
            <a:r>
              <a:rPr lang="en-GB" dirty="0">
                <a:solidFill>
                  <a:srgbClr val="FF0000"/>
                </a:solidFill>
              </a:rPr>
              <a:t>)</a:t>
            </a:r>
          </a:p>
          <a:p>
            <a:r>
              <a:rPr lang="en-GB" dirty="0"/>
              <a:t>Fines </a:t>
            </a:r>
            <a:r>
              <a:rPr lang="en-GB" dirty="0">
                <a:solidFill>
                  <a:srgbClr val="FF0000"/>
                </a:solidFill>
              </a:rPr>
              <a:t>(17.5 million or 4% of total turnover </a:t>
            </a:r>
            <a:r>
              <a:rPr lang="en-GB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Penalties | ICO</a:t>
            </a:r>
            <a:r>
              <a:rPr lang="en-GB" dirty="0">
                <a:solidFill>
                  <a:srgbClr val="FF0000"/>
                </a:solidFill>
              </a:rPr>
              <a:t>) (</a:t>
            </a:r>
            <a:r>
              <a:rPr lang="en-GB" dirty="0" err="1">
                <a:solidFill>
                  <a:srgbClr val="FF0000"/>
                </a:solidFill>
              </a:rPr>
              <a:t>eg</a:t>
            </a:r>
            <a:r>
              <a:rPr lang="en-GB" dirty="0">
                <a:solidFill>
                  <a:srgbClr val="FF0000"/>
                </a:solidFill>
              </a:rPr>
              <a:t> British airways got a 20million fine)</a:t>
            </a:r>
          </a:p>
          <a:p>
            <a:r>
              <a:rPr lang="en-GB" dirty="0"/>
              <a:t>Loss of Data</a:t>
            </a:r>
          </a:p>
          <a:p>
            <a:r>
              <a:rPr lang="en-GB" dirty="0"/>
              <a:t>Loss of Credibility, Trust and Reputation </a:t>
            </a:r>
            <a:r>
              <a:rPr lang="en-GB" dirty="0">
                <a:solidFill>
                  <a:srgbClr val="FF0000"/>
                </a:solidFill>
              </a:rPr>
              <a:t>(If </a:t>
            </a:r>
            <a:r>
              <a:rPr lang="en-GB" dirty="0" err="1">
                <a:solidFill>
                  <a:srgbClr val="FF0000"/>
                </a:solidFill>
              </a:rPr>
              <a:t>theres</a:t>
            </a:r>
            <a:r>
              <a:rPr lang="en-GB" dirty="0">
                <a:solidFill>
                  <a:srgbClr val="FF0000"/>
                </a:solidFill>
              </a:rPr>
              <a:t> been a breach and people have been affected, they are less likely to trust the organisation and use it)</a:t>
            </a:r>
            <a:endParaRPr lang="en-GB" dirty="0"/>
          </a:p>
          <a:p>
            <a:r>
              <a:rPr lang="en-GB" dirty="0"/>
              <a:t>Damage to Systems </a:t>
            </a:r>
          </a:p>
          <a:p>
            <a:r>
              <a:rPr lang="en-GB" dirty="0"/>
              <a:t>Danger to Patients and Staff </a:t>
            </a:r>
            <a:r>
              <a:rPr lang="en-GB" dirty="0">
                <a:solidFill>
                  <a:srgbClr val="FF0000"/>
                </a:solidFill>
              </a:rPr>
              <a:t>(Malicious Characters holding private data which may be used for ransom, Impersonation, fraud)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89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4C7A-4D9C-ADA7-8E83-00302C99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D5C3-83AF-AE90-20C0-8EF1E9990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Upgrade to New Systems </a:t>
            </a:r>
          </a:p>
          <a:p>
            <a:pPr marL="0" indent="0">
              <a:buNone/>
            </a:pPr>
            <a:r>
              <a:rPr lang="en-GB" dirty="0"/>
              <a:t>	- e.g. Windows Server 2022 and Windows 11 </a:t>
            </a:r>
            <a:r>
              <a:rPr lang="en-GB" dirty="0">
                <a:solidFill>
                  <a:srgbClr val="FF0000"/>
                </a:solidFill>
              </a:rPr>
              <a:t>(these may require higher specifications on hardware that the old hardware may not have, as a result having to upgrade hardware (cost)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  <a:r>
              <a:rPr lang="en-GB" dirty="0"/>
              <a:t>- Have better security protection and features to mitigate threats</a:t>
            </a:r>
          </a:p>
          <a:p>
            <a:pPr marL="0" indent="0">
              <a:buNone/>
            </a:pPr>
            <a:r>
              <a:rPr lang="en-GB" dirty="0"/>
              <a:t>	- Can help resolve and mitigate risks relating to End of Life and 	  	   Legacy</a:t>
            </a:r>
          </a:p>
          <a:p>
            <a:r>
              <a:rPr lang="en-GB" dirty="0"/>
              <a:t>Implement Firewalls</a:t>
            </a:r>
          </a:p>
          <a:p>
            <a:pPr marL="0" indent="0">
              <a:buNone/>
            </a:pPr>
            <a:r>
              <a:rPr lang="en-GB" dirty="0"/>
              <a:t>	- Protect network against unauthorised access via controlling                                                   	   network traffic</a:t>
            </a:r>
          </a:p>
          <a:p>
            <a:pPr marL="0" indent="0">
              <a:buNone/>
            </a:pPr>
            <a:r>
              <a:rPr lang="en-GB" dirty="0"/>
              <a:t>	- Protects against SQL Injection, Heap-based Buffer overflow, 	 	   Malware, DoS/DDoS, Brute-force attack</a:t>
            </a:r>
          </a:p>
        </p:txBody>
      </p:sp>
    </p:spTree>
    <p:extLst>
      <p:ext uri="{BB962C8B-B14F-4D97-AF65-F5344CB8AC3E}">
        <p14:creationId xmlns:p14="http://schemas.microsoft.com/office/powerpoint/2010/main" val="1893760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26147-41C5-5939-C07B-AC2AFA7BC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267D-4231-2C59-DFCC-E3A81F1A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D00-0CC2-E2B5-A08C-5504D5CC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Implement Two Factor Authentication / External Approval System</a:t>
            </a:r>
          </a:p>
          <a:p>
            <a:pPr marL="0" indent="0">
              <a:buNone/>
            </a:pPr>
            <a:r>
              <a:rPr lang="en-GB" dirty="0"/>
              <a:t>	- Access requires two levels of identification</a:t>
            </a:r>
          </a:p>
          <a:p>
            <a:pPr marL="0" indent="0">
              <a:buNone/>
            </a:pPr>
            <a:r>
              <a:rPr lang="en-GB" dirty="0"/>
              <a:t>	- Protects against Phishing, Brute-force attack, Keylogging</a:t>
            </a:r>
          </a:p>
          <a:p>
            <a:pPr marL="0" indent="0">
              <a:buNone/>
            </a:pPr>
            <a:r>
              <a:rPr lang="en-GB" dirty="0"/>
              <a:t>	- If Login info is breached, the threat is reduced as second 	 	   clearance is required</a:t>
            </a:r>
          </a:p>
          <a:p>
            <a:r>
              <a:rPr lang="en-GB" dirty="0"/>
              <a:t>Improve Security and Access Control</a:t>
            </a:r>
          </a:p>
          <a:p>
            <a:pPr marL="0" indent="0">
              <a:buNone/>
            </a:pPr>
            <a:r>
              <a:rPr lang="en-GB" dirty="0"/>
              <a:t>	- Restricting access to resources via regulating who can view 	   resources based on clearance/role</a:t>
            </a:r>
          </a:p>
          <a:p>
            <a:pPr marL="0" indent="0">
              <a:buNone/>
            </a:pPr>
            <a:r>
              <a:rPr lang="en-GB" dirty="0"/>
              <a:t>	- Protects against Unauthorised access, Privilege escalation, 	   Brute-force attack, Phishing</a:t>
            </a:r>
          </a:p>
        </p:txBody>
      </p:sp>
    </p:spTree>
    <p:extLst>
      <p:ext uri="{BB962C8B-B14F-4D97-AF65-F5344CB8AC3E}">
        <p14:creationId xmlns:p14="http://schemas.microsoft.com/office/powerpoint/2010/main" val="373182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CE4D-66CB-2890-3F7D-CFC74D513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3268-1A56-5E39-56E2-C3D3DDA6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0BEB1-0290-2804-1E6E-CB616498C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Implement Antivirus</a:t>
            </a:r>
          </a:p>
          <a:p>
            <a:pPr marL="0" indent="0">
              <a:buNone/>
            </a:pPr>
            <a:r>
              <a:rPr lang="en-GB" dirty="0"/>
              <a:t>	- Scans system for viruses and other digital threats and 	  	   eliminates them</a:t>
            </a:r>
          </a:p>
          <a:p>
            <a:pPr marL="0" indent="0">
              <a:buNone/>
            </a:pPr>
            <a:r>
              <a:rPr lang="en-GB" dirty="0"/>
              <a:t>	- Protects against Malware</a:t>
            </a:r>
          </a:p>
          <a:p>
            <a:r>
              <a:rPr lang="en-GB" dirty="0"/>
              <a:t>Implement Encryption</a:t>
            </a:r>
          </a:p>
          <a:p>
            <a:pPr marL="0" indent="0">
              <a:buNone/>
            </a:pPr>
            <a:r>
              <a:rPr lang="en-GB" dirty="0"/>
              <a:t>	- Converting plaintext into ciphered text which makes it 		   unreadable without the decryption key </a:t>
            </a:r>
            <a:r>
              <a:rPr lang="en-GB" dirty="0">
                <a:solidFill>
                  <a:srgbClr val="FF0000"/>
                </a:solidFill>
              </a:rPr>
              <a:t>(only the two intended users have access to the keys)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  <a:r>
              <a:rPr lang="en-GB" dirty="0"/>
              <a:t>- Protects against Brute-force attacks, Phishing, Man-in-the-	  	   Middle, SQL Injection, DoS/DDoS</a:t>
            </a:r>
          </a:p>
        </p:txBody>
      </p:sp>
    </p:spTree>
    <p:extLst>
      <p:ext uri="{BB962C8B-B14F-4D97-AF65-F5344CB8AC3E}">
        <p14:creationId xmlns:p14="http://schemas.microsoft.com/office/powerpoint/2010/main" val="21195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6B8E1-9A2E-F390-6A1C-02A4D37B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F572-0306-2666-8BA6-C0F7978F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E3BB-F040-29FD-C7FA-6C6DA08A9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/>
          <a:lstStyle/>
          <a:p>
            <a:r>
              <a:rPr lang="en-GB" dirty="0"/>
              <a:t>Implement Network Segmentation</a:t>
            </a:r>
          </a:p>
          <a:p>
            <a:pPr marL="0" indent="0">
              <a:buNone/>
            </a:pPr>
            <a:r>
              <a:rPr lang="en-GB" dirty="0"/>
              <a:t>	- Divides network into smaller isolated networks</a:t>
            </a:r>
          </a:p>
          <a:p>
            <a:pPr marL="0" indent="0">
              <a:buNone/>
            </a:pPr>
            <a:r>
              <a:rPr lang="en-GB" dirty="0"/>
              <a:t>	- Limits damage by restricting damage to only the breached 	  	   segment </a:t>
            </a:r>
            <a:r>
              <a:rPr lang="en-GB" dirty="0">
                <a:solidFill>
                  <a:srgbClr val="FF0000"/>
                </a:solidFill>
              </a:rPr>
              <a:t>It doesn’t Protect in a similar way to other strategies, </a:t>
            </a:r>
            <a:endParaRPr lang="en-GB" dirty="0"/>
          </a:p>
          <a:p>
            <a:r>
              <a:rPr lang="en-GB" dirty="0"/>
              <a:t>Implement Packet Filtering</a:t>
            </a:r>
          </a:p>
          <a:p>
            <a:pPr marL="0" indent="0">
              <a:buNone/>
            </a:pPr>
            <a:r>
              <a:rPr lang="en-GB" dirty="0"/>
              <a:t>	- Passes and blocks data packages based on IP source, ports 	   and protocols</a:t>
            </a:r>
          </a:p>
          <a:p>
            <a:pPr marL="0" indent="0">
              <a:buNone/>
            </a:pPr>
            <a:r>
              <a:rPr lang="en-GB" dirty="0"/>
              <a:t>	- Protects against DoS/DDoS, Malware, Spoofing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99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4F66-4841-F749-028C-7B0EF9EA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Computing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6C9AC-97E3-499F-8A27-1B3A9CB7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What is Cloud Computing?</a:t>
            </a:r>
          </a:p>
          <a:p>
            <a:r>
              <a:rPr lang="en-GB" dirty="0"/>
              <a:t>The use of remote servers via the internet (</a:t>
            </a:r>
            <a:r>
              <a:rPr lang="en-GB" dirty="0">
                <a:solidFill>
                  <a:srgbClr val="FF0000"/>
                </a:solidFill>
              </a:rPr>
              <a:t>as a host)</a:t>
            </a:r>
            <a:r>
              <a:rPr lang="en-GB" dirty="0"/>
              <a:t> to handle and manage data</a:t>
            </a:r>
          </a:p>
          <a:p>
            <a:pPr marL="0" indent="0">
              <a:buNone/>
            </a:pPr>
            <a:r>
              <a:rPr lang="en-GB" dirty="0"/>
              <a:t>Why to move to Cloud Computing</a:t>
            </a:r>
          </a:p>
          <a:p>
            <a:r>
              <a:rPr lang="en-GB" dirty="0"/>
              <a:t>Flexibility</a:t>
            </a:r>
            <a:r>
              <a:rPr lang="en-GB" dirty="0">
                <a:solidFill>
                  <a:srgbClr val="FF0000"/>
                </a:solidFill>
              </a:rPr>
              <a:t> (quick to adapt to changes)</a:t>
            </a:r>
            <a:r>
              <a:rPr lang="en-GB" dirty="0"/>
              <a:t>, Efficiency </a:t>
            </a:r>
            <a:r>
              <a:rPr lang="en-GB" dirty="0">
                <a:solidFill>
                  <a:srgbClr val="FF0000"/>
                </a:solidFill>
              </a:rPr>
              <a:t>(reduce operational costs)</a:t>
            </a:r>
            <a:r>
              <a:rPr lang="en-GB" dirty="0"/>
              <a:t> and Innovation </a:t>
            </a:r>
            <a:r>
              <a:rPr lang="en-GB" dirty="0">
                <a:solidFill>
                  <a:srgbClr val="FF0000"/>
                </a:solidFill>
              </a:rPr>
              <a:t>(adopts new tech faster)</a:t>
            </a:r>
          </a:p>
          <a:p>
            <a:r>
              <a:rPr lang="en-GB" dirty="0"/>
              <a:t>Inbuilt Security and security expert associates in provider orgs</a:t>
            </a:r>
          </a:p>
          <a:p>
            <a:pPr marL="0" indent="0">
              <a:buNone/>
            </a:pPr>
            <a:r>
              <a:rPr lang="en-GB" dirty="0"/>
              <a:t>Disadvantages of Cloud Computing</a:t>
            </a:r>
          </a:p>
          <a:p>
            <a:r>
              <a:rPr lang="en-GB" dirty="0"/>
              <a:t>Reliant on internet connectivity </a:t>
            </a:r>
            <a:r>
              <a:rPr lang="en-GB" dirty="0">
                <a:solidFill>
                  <a:srgbClr val="FF0000"/>
                </a:solidFill>
              </a:rPr>
              <a:t>(if there is an outage, these risk to accessibility, however in the world based and reliant on the internet, this risk will naturally reduce)</a:t>
            </a:r>
          </a:p>
          <a:p>
            <a:r>
              <a:rPr lang="en-GB" dirty="0"/>
              <a:t>Expensive upfront investment and maintenance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98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5315-20EA-DDE8-300A-7EB34CAE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Computing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CE57AD-0E95-EA10-5B50-92447AB76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3 Main Cloud Platform Providers:</a:t>
            </a:r>
            <a:r>
              <a:rPr lang="en-GB" dirty="0">
                <a:solidFill>
                  <a:srgbClr val="FF0000"/>
                </a:solidFill>
              </a:rPr>
              <a:t> (Which are </a:t>
            </a:r>
            <a:r>
              <a:rPr lang="en-GB" dirty="0" err="1">
                <a:solidFill>
                  <a:srgbClr val="FF0000"/>
                </a:solidFill>
              </a:rPr>
              <a:t>gdpr</a:t>
            </a:r>
            <a:r>
              <a:rPr lang="en-GB" dirty="0">
                <a:solidFill>
                  <a:srgbClr val="FF0000"/>
                </a:solidFill>
              </a:rPr>
              <a:t> compliant)</a:t>
            </a:r>
          </a:p>
          <a:p>
            <a:r>
              <a:rPr lang="en-GB" dirty="0"/>
              <a:t>Amazon Web Services (AWS)</a:t>
            </a:r>
          </a:p>
          <a:p>
            <a:pPr marL="0" indent="0">
              <a:buNone/>
            </a:pPr>
            <a:r>
              <a:rPr lang="en-GB" dirty="0"/>
              <a:t>	- Offers a wide scale of security services such as encryption 	   and Monitoring and Logging</a:t>
            </a:r>
          </a:p>
          <a:p>
            <a:r>
              <a:rPr lang="en-GB" dirty="0"/>
              <a:t>Microsoft Azure</a:t>
            </a:r>
          </a:p>
          <a:p>
            <a:pPr marL="0" indent="0">
              <a:buNone/>
            </a:pPr>
            <a:r>
              <a:rPr lang="en-GB" dirty="0"/>
              <a:t>	- Provides a wide scale of security tools similar to AWS but 	   	   also provides tools suck as Identity and Access 	   	  	   Management (IAM)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(IAM manages user identities and access permissions) (currently used by NHS)</a:t>
            </a:r>
          </a:p>
          <a:p>
            <a:r>
              <a:rPr lang="en-GB" dirty="0"/>
              <a:t>Google Cloud Platform (GCP)</a:t>
            </a:r>
          </a:p>
          <a:p>
            <a:pPr marL="0" indent="0">
              <a:buNone/>
            </a:pPr>
            <a:r>
              <a:rPr lang="en-GB" dirty="0"/>
              <a:t>	- Specialises in data encryption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09652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8AB8-84F7-64CB-FEF0-AADCE658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Computing -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359B-DEA7-E4F3-6599-D77AB9013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Moving resources from onsite storage (servers) to cloud storage platforms</a:t>
            </a:r>
          </a:p>
          <a:p>
            <a:pPr marL="0" indent="0">
              <a:buNone/>
            </a:pPr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list your resources, systems apps data</a:t>
            </a:r>
          </a:p>
          <a:p>
            <a:pPr marL="0" indent="0">
              <a:buNone/>
            </a:pP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purpose</a:t>
            </a:r>
          </a:p>
          <a:p>
            <a:pPr marL="0" indent="0">
              <a:buNone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choose platform AZURE </a:t>
            </a:r>
          </a:p>
          <a:p>
            <a:pPr marL="0" indent="0">
              <a:buNone/>
            </a:pPr>
            <a:r>
              <a:rPr lang="en-GB" dirty="0"/>
              <a:t>4 pick a migration approach from the 6 Rs approach (MAKE A PP ON 6R </a:t>
            </a:r>
          </a:p>
          <a:p>
            <a:pPr marL="0" indent="0">
              <a:buNone/>
            </a:pPr>
            <a:r>
              <a:rPr lang="en-GB" dirty="0"/>
              <a:t>5</a:t>
            </a:r>
            <a:r>
              <a:rPr lang="en-GB" baseline="30000" dirty="0"/>
              <a:t>th</a:t>
            </a:r>
            <a:r>
              <a:rPr lang="en-GB" dirty="0"/>
              <a:t> Make a incremental plan , not move everything at once, high risk!</a:t>
            </a:r>
          </a:p>
          <a:p>
            <a:pPr marL="0" indent="0">
              <a:buNone/>
            </a:pPr>
            <a:r>
              <a:rPr lang="en-GB" dirty="0"/>
              <a:t>6</a:t>
            </a:r>
            <a:r>
              <a:rPr lang="en-GB" baseline="30000" dirty="0"/>
              <a:t>th</a:t>
            </a:r>
            <a:r>
              <a:rPr lang="en-GB" dirty="0"/>
              <a:t> Train team</a:t>
            </a:r>
          </a:p>
          <a:p>
            <a:pPr marL="0" indent="0">
              <a:buNone/>
            </a:pPr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Monitoring</a:t>
            </a:r>
          </a:p>
        </p:txBody>
      </p:sp>
    </p:spTree>
    <p:extLst>
      <p:ext uri="{BB962C8B-B14F-4D97-AF65-F5344CB8AC3E}">
        <p14:creationId xmlns:p14="http://schemas.microsoft.com/office/powerpoint/2010/main" val="66526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3789-B0E6-47D7-683C-F9FE890F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explored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57D23-0D1C-A628-44BB-EB61AAC29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 assessment of the New England Hospital overviewing: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Vulnerabilities Identified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Mitigation strategies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Cloud Computing</a:t>
            </a:r>
          </a:p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Legal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9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ED70-4376-54BF-2639-5E68BF2C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1AB7D-C093-E9BA-2544-214CCAAD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39"/>
            <a:ext cx="10515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42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699D-0BBE-8AA3-9783-9FE70193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0A21D-0CF9-E4B7-8120-1A674EC4D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8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B24A-21FB-DBC5-7D03-8261BB222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992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Why Security is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216A-6FA0-6879-04B0-A0AEAD3C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infoSec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important?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Prime target for attacks due to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value and importance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(NHS Synnovis Ransomware				         Attack, up to 300 million records including patient data were stolen, June2024)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Keep data secure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(and protected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against internal or external damage)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Reduce Risk of security breaches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Mitigate and remediate damage in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case of breaches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Maintain the principles of CIA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(Foundational to InfoSec, what it means?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preventing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unathorised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access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Preventing tampering to ensure authenticity and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reliability, data available when needed by authorised personnel in org)</a:t>
            </a:r>
          </a:p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48B52-45EA-DCAB-7A12-BD296B24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11" y="1703555"/>
            <a:ext cx="4304289" cy="3925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8E5E3-3E0E-E6D0-4DA4-CFE851738CDD}"/>
              </a:ext>
            </a:extLst>
          </p:cNvPr>
          <p:cNvSpPr txBox="1"/>
          <p:nvPr/>
        </p:nvSpPr>
        <p:spPr>
          <a:xfrm>
            <a:off x="6846979" y="64443"/>
            <a:ext cx="4709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 security (InfoSec) is the protection of both physical and digital information against unauthorised access, disclosure and disruption/alteration. (IBM, 2024, 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Information Security? | IBM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571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1CDE-3200-55A4-777D-9263B7E7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Industry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AB563-5229-1359-60DA-62314337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55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 primary recognised standards which help validate a companies proficiency in the InfoSec field)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ISO/IEC 27001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Provides guidance for improving ISMS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(Information Security Management System)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- Provides a centralised framework	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Provides certification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known universally for quality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NIST SP 800/30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Alternative to ISO/IEC 27001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- Provides a Risk assessment guideline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case, NIST SP 800/30 has been used primarily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has worked primarily on cyber risk and threat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without the </a:t>
            </a:r>
            <a:r>
              <a:rPr lang="en-GB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certifation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standard that ISO requires</a:t>
            </a:r>
          </a:p>
        </p:txBody>
      </p:sp>
    </p:spTree>
    <p:extLst>
      <p:ext uri="{BB962C8B-B14F-4D97-AF65-F5344CB8AC3E}">
        <p14:creationId xmlns:p14="http://schemas.microsoft.com/office/powerpoint/2010/main" val="266783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2238-3992-FF4E-B516-B2C80BFD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Hospital IT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48E9-F60D-AAF5-0D86-B89D024E4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(Services operating on)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Workstations using Windows 8 or 10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Servers working on Windows 2016, 2019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Legacy Windows XP systems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Online Web Services via Internet to access records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(Patient Information held on)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Linux based SQL servers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J2EE Java Glass Fish application servers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(Login system built through Java Resource Adapter Architecture)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Active directories, web servers, SQL databases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80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0CE1-85F3-7EB9-4A72-C03D9A79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853BA-2223-B1E0-977C-AAB2BEFC2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Risk assessment was developed via online research on vulnerabilities within systems using CVE as the source.</a:t>
            </a:r>
          </a:p>
          <a:p>
            <a:r>
              <a:rPr lang="en-GB" dirty="0"/>
              <a:t>The source of the risk and results of the vulnerability were elaborated </a:t>
            </a:r>
          </a:p>
        </p:txBody>
      </p:sp>
    </p:spTree>
    <p:extLst>
      <p:ext uri="{BB962C8B-B14F-4D97-AF65-F5344CB8AC3E}">
        <p14:creationId xmlns:p14="http://schemas.microsoft.com/office/powerpoint/2010/main" val="18257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225F-A55F-4C73-85CA-7C01FE99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pic>
        <p:nvPicPr>
          <p:cNvPr id="9" name="Content Placeholder 8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733CC3FA-082F-7A21-8941-7375AEE8C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58" y="715967"/>
            <a:ext cx="4054642" cy="5426065"/>
          </a:xfr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D95DF3-1DAD-9E66-73F8-FEB120ECFC4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7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Windows Server 2016, 2019 and Windows 8 are old systems (End of Life) </a:t>
            </a:r>
            <a:r>
              <a:rPr lang="en-GB" sz="2400" dirty="0">
                <a:solidFill>
                  <a:srgbClr val="FF0000"/>
                </a:solidFill>
              </a:rPr>
              <a:t>No support due to lack of updating to protect against new vulnerabilities, replace as soon as possible</a:t>
            </a:r>
          </a:p>
          <a:p>
            <a:r>
              <a:rPr lang="en-GB" sz="2400" dirty="0"/>
              <a:t>Threat of Spoofing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4373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EB11-B1F5-D1F0-225C-2A29CEC6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1679B-0309-28D0-5FE9-A7094A285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7284" y="700657"/>
            <a:ext cx="4006516" cy="545668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ACD36-EE6D-BB08-B9F7-FCF755D476CA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7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Legacy Windows XP is an End-of-Life system</a:t>
            </a:r>
            <a:r>
              <a:rPr lang="en-GB" sz="2400" dirty="0">
                <a:solidFill>
                  <a:srgbClr val="FF0000"/>
                </a:solidFill>
              </a:rPr>
              <a:t> (no more support, however legacy systems are normally critical systems and essential to fulfil organisation needs)</a:t>
            </a:r>
          </a:p>
          <a:p>
            <a:r>
              <a:rPr lang="en-GB" sz="2400" dirty="0"/>
              <a:t>SQL injections and DoS attack threat</a:t>
            </a:r>
          </a:p>
          <a:p>
            <a:r>
              <a:rPr lang="en-GB" sz="2400" dirty="0"/>
              <a:t> Phishing threat</a:t>
            </a:r>
          </a:p>
        </p:txBody>
      </p:sp>
    </p:spTree>
    <p:extLst>
      <p:ext uri="{BB962C8B-B14F-4D97-AF65-F5344CB8AC3E}">
        <p14:creationId xmlns:p14="http://schemas.microsoft.com/office/powerpoint/2010/main" val="373532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123FF-5BC1-F310-6FB5-A3917E638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09-B293-AFF5-2578-D565AF93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A29C7C-2971-C7B7-5D2D-C74FAB826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6392" y="667836"/>
            <a:ext cx="4027408" cy="55223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667F59-54A0-35CD-F6E4-5119D9331925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17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Threat of escalation of privileges and JNDI Injection </a:t>
            </a:r>
          </a:p>
          <a:p>
            <a:r>
              <a:rPr lang="en-GB" sz="2400" dirty="0"/>
              <a:t>Outdated </a:t>
            </a:r>
            <a:r>
              <a:rPr lang="en-GB" sz="2400" dirty="0" err="1"/>
              <a:t>softwares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6250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1340</Words>
  <Application>Microsoft Macintosh PowerPoint</Application>
  <PresentationFormat>Widescreen</PresentationFormat>
  <Paragraphs>149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New England Hospital Security Report</vt:lpstr>
      <vt:lpstr>Things explored </vt:lpstr>
      <vt:lpstr>Why Security is Needed?</vt:lpstr>
      <vt:lpstr>Industry Standards</vt:lpstr>
      <vt:lpstr>Hospital IT Infrastructure</vt:lpstr>
      <vt:lpstr>Risk Assessments</vt:lpstr>
      <vt:lpstr>Risk Matrix</vt:lpstr>
      <vt:lpstr>Risk Matrix</vt:lpstr>
      <vt:lpstr>Risk Matrix</vt:lpstr>
      <vt:lpstr>Identified Issues</vt:lpstr>
      <vt:lpstr>Penetration Testing</vt:lpstr>
      <vt:lpstr>Potential Damages</vt:lpstr>
      <vt:lpstr>Mitigation Strategies</vt:lpstr>
      <vt:lpstr>Mitigation Strategies</vt:lpstr>
      <vt:lpstr>Mitigation Strategies</vt:lpstr>
      <vt:lpstr>Mitigation Strategies</vt:lpstr>
      <vt:lpstr>Cloud Computing</vt:lpstr>
      <vt:lpstr>Cloud Computing</vt:lpstr>
      <vt:lpstr>Cloud Computing - Migration</vt:lpstr>
      <vt:lpstr>Legal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Ocean Graham</dc:creator>
  <cp:lastModifiedBy>Ocean Graham</cp:lastModifiedBy>
  <cp:revision>9</cp:revision>
  <dcterms:created xsi:type="dcterms:W3CDTF">2025-04-07T08:07:42Z</dcterms:created>
  <dcterms:modified xsi:type="dcterms:W3CDTF">2025-04-09T16:42:04Z</dcterms:modified>
</cp:coreProperties>
</file>